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74" r:id="rId3"/>
    <p:sldId id="275" r:id="rId4"/>
    <p:sldId id="276" r:id="rId5"/>
    <p:sldId id="271" r:id="rId6"/>
    <p:sldId id="272" r:id="rId7"/>
    <p:sldId id="273" r:id="rId8"/>
    <p:sldId id="269" r:id="rId9"/>
    <p:sldId id="268" r:id="rId10"/>
    <p:sldId id="259" r:id="rId11"/>
    <p:sldId id="257" r:id="rId12"/>
    <p:sldId id="258" r:id="rId13"/>
    <p:sldId id="260" r:id="rId14"/>
    <p:sldId id="264" r:id="rId15"/>
    <p:sldId id="267" r:id="rId16"/>
    <p:sldId id="261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9" d="100"/>
          <a:sy n="89" d="100"/>
        </p:scale>
        <p:origin x="-1286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3B105-073D-4E85-AE9F-0AAEBD13BC46}" type="datetimeFigureOut">
              <a:rPr lang="en-CA" smtClean="0"/>
              <a:t>25/03/2018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8E2E4-686F-4AF2-863A-57C574079AD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3394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3B105-073D-4E85-AE9F-0AAEBD13BC46}" type="datetimeFigureOut">
              <a:rPr lang="en-CA" smtClean="0"/>
              <a:t>25/03/2018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8E2E4-686F-4AF2-863A-57C574079AD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8633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3B105-073D-4E85-AE9F-0AAEBD13BC46}" type="datetimeFigureOut">
              <a:rPr lang="en-CA" smtClean="0"/>
              <a:t>25/03/2018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8E2E4-686F-4AF2-863A-57C574079AD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46612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B2E4A-3226-4A6A-9032-94487EFD1AEC}" type="datetimeFigureOut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25/03/2018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18A88-D01A-49C0-9DF8-7E51038C6BDC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980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B2E4A-3226-4A6A-9032-94487EFD1AEC}" type="datetimeFigureOut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25/03/2018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18A88-D01A-49C0-9DF8-7E51038C6BDC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696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B2E4A-3226-4A6A-9032-94487EFD1AEC}" type="datetimeFigureOut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25/03/2018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18A88-D01A-49C0-9DF8-7E51038C6BDC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1509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B2E4A-3226-4A6A-9032-94487EFD1AEC}" type="datetimeFigureOut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25/03/2018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18A88-D01A-49C0-9DF8-7E51038C6BDC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8597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B2E4A-3226-4A6A-9032-94487EFD1AEC}" type="datetimeFigureOut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25/03/2018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18A88-D01A-49C0-9DF8-7E51038C6BDC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0614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B2E4A-3226-4A6A-9032-94487EFD1AEC}" type="datetimeFigureOut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25/03/2018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18A88-D01A-49C0-9DF8-7E51038C6BDC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613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B2E4A-3226-4A6A-9032-94487EFD1AEC}" type="datetimeFigureOut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25/03/2018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18A88-D01A-49C0-9DF8-7E51038C6BDC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30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B2E4A-3226-4A6A-9032-94487EFD1AEC}" type="datetimeFigureOut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25/03/2018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18A88-D01A-49C0-9DF8-7E51038C6BDC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089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3B105-073D-4E85-AE9F-0AAEBD13BC46}" type="datetimeFigureOut">
              <a:rPr lang="en-CA" smtClean="0"/>
              <a:t>25/03/2018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8E2E4-686F-4AF2-863A-57C574079AD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49844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B2E4A-3226-4A6A-9032-94487EFD1AEC}" type="datetimeFigureOut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25/03/2018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18A88-D01A-49C0-9DF8-7E51038C6BDC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2031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B2E4A-3226-4A6A-9032-94487EFD1AEC}" type="datetimeFigureOut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25/03/2018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18A88-D01A-49C0-9DF8-7E51038C6BDC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5692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B2E4A-3226-4A6A-9032-94487EFD1AEC}" type="datetimeFigureOut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25/03/2018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18A88-D01A-49C0-9DF8-7E51038C6BDC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464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3B105-073D-4E85-AE9F-0AAEBD13BC46}" type="datetimeFigureOut">
              <a:rPr lang="en-CA" smtClean="0"/>
              <a:t>25/03/2018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8E2E4-686F-4AF2-863A-57C574079AD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568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3B105-073D-4E85-AE9F-0AAEBD13BC46}" type="datetimeFigureOut">
              <a:rPr lang="en-CA" smtClean="0"/>
              <a:t>25/03/2018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8E2E4-686F-4AF2-863A-57C574079AD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0015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3B105-073D-4E85-AE9F-0AAEBD13BC46}" type="datetimeFigureOut">
              <a:rPr lang="en-CA" smtClean="0"/>
              <a:t>25/03/2018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8E2E4-686F-4AF2-863A-57C574079AD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8836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3B105-073D-4E85-AE9F-0AAEBD13BC46}" type="datetimeFigureOut">
              <a:rPr lang="en-CA" smtClean="0"/>
              <a:t>25/03/2018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8E2E4-686F-4AF2-863A-57C574079AD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178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3B105-073D-4E85-AE9F-0AAEBD13BC46}" type="datetimeFigureOut">
              <a:rPr lang="en-CA" smtClean="0"/>
              <a:t>25/03/2018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8E2E4-686F-4AF2-863A-57C574079AD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3386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3B105-073D-4E85-AE9F-0AAEBD13BC46}" type="datetimeFigureOut">
              <a:rPr lang="en-CA" smtClean="0"/>
              <a:t>25/03/2018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8E2E4-686F-4AF2-863A-57C574079AD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404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3B105-073D-4E85-AE9F-0AAEBD13BC46}" type="datetimeFigureOut">
              <a:rPr lang="en-CA" smtClean="0"/>
              <a:t>25/03/2018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8E2E4-686F-4AF2-863A-57C574079AD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0325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F3B105-073D-4E85-AE9F-0AAEBD13BC46}" type="datetimeFigureOut">
              <a:rPr lang="en-CA" smtClean="0"/>
              <a:t>25/03/2018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8E2E4-686F-4AF2-863A-57C574079AD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4887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B2E4A-3226-4A6A-9032-94487EFD1AEC}" type="datetimeFigureOut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25/03/2018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18A88-D01A-49C0-9DF8-7E51038C6BDC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918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vision-ministries.org/" TargetMode="Externa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1681" y="3618224"/>
            <a:ext cx="8007626" cy="2252525"/>
          </a:xfrm>
        </p:spPr>
        <p:txBody>
          <a:bodyPr>
            <a:normAutofit fontScale="90000"/>
          </a:bodyPr>
          <a:lstStyle/>
          <a:p>
            <a:r>
              <a:rPr lang="en-CA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Vision Ministries Canada</a:t>
            </a:r>
            <a:br>
              <a:rPr lang="en-CA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en-CA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1992 - 2018</a:t>
            </a:r>
            <a:br>
              <a:rPr lang="en-CA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en-CA" sz="40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hlinkClick r:id="rId2"/>
              </a:rPr>
              <a:t>www.vision-ministries.org</a:t>
            </a:r>
            <a:r>
              <a:rPr lang="en-CA" sz="40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/>
            </a:r>
            <a:br>
              <a:rPr lang="en-CA" sz="40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en-CA" sz="40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145 Lincoln Rd, Waterloo,  ON </a:t>
            </a:r>
            <a:endParaRPr lang="en-CA" sz="4000" b="1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68" y="106812"/>
            <a:ext cx="39243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5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6592" y="674930"/>
            <a:ext cx="8017565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CA" b="0" i="0" u="none" strike="noStrike" baseline="0" dirty="0" smtClean="0">
              <a:solidFill>
                <a:schemeClr val="bg1"/>
              </a:solidFill>
            </a:endParaRPr>
          </a:p>
          <a:p>
            <a:pPr algn="ctr"/>
            <a:r>
              <a:rPr lang="en-CA" sz="2800" b="1" i="0" strike="noStrike" baseline="0" dirty="0" smtClean="0">
                <a:solidFill>
                  <a:schemeClr val="bg1"/>
                </a:solidFill>
              </a:rPr>
              <a:t>Reason for Hope</a:t>
            </a:r>
            <a:r>
              <a:rPr lang="zh-CN" altLang="en-US" sz="2800" b="1" i="0" strike="noStrike" baseline="0" dirty="0" smtClean="0">
                <a:solidFill>
                  <a:schemeClr val="bg1"/>
                </a:solidFill>
              </a:rPr>
              <a:t> 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盼</a:t>
            </a:r>
            <a:r>
              <a:rPr lang="zh-CN" altLang="en-US" sz="2800" b="1" dirty="0">
                <a:solidFill>
                  <a:schemeClr val="bg1"/>
                </a:solidFill>
              </a:rPr>
              <a:t>望的理由</a:t>
            </a:r>
            <a:endParaRPr lang="en-CA" sz="2800" b="1" i="0" strike="noStrike" baseline="0" dirty="0" smtClean="0">
              <a:solidFill>
                <a:schemeClr val="bg1"/>
              </a:solidFill>
            </a:endParaRPr>
          </a:p>
          <a:p>
            <a:pPr algn="ctr"/>
            <a:endParaRPr lang="en-CA" sz="2800" b="1" i="0" strike="noStrike" baseline="0" dirty="0" smtClean="0">
              <a:solidFill>
                <a:schemeClr val="bg1"/>
              </a:solidFill>
            </a:endParaRPr>
          </a:p>
          <a:p>
            <a:r>
              <a:rPr lang="en-CA" sz="2000" b="1" i="0" strike="noStrike" baseline="0" dirty="0" smtClean="0">
                <a:solidFill>
                  <a:srgbClr val="FFFF00"/>
                </a:solidFill>
              </a:rPr>
              <a:t>“3 Praise be to the God and Father of our Lord Jesus Christ! </a:t>
            </a:r>
          </a:p>
          <a:p>
            <a:r>
              <a:rPr lang="en-CA" sz="2000" b="1" i="0" u="none" strike="noStrike" baseline="0" dirty="0" smtClean="0">
                <a:solidFill>
                  <a:schemeClr val="bg1"/>
                </a:solidFill>
              </a:rPr>
              <a:t>In his great mercy he has given us </a:t>
            </a:r>
            <a:r>
              <a:rPr lang="en-CA" sz="2000" b="1" i="0" u="none" strike="noStrike" baseline="0" dirty="0" smtClean="0">
                <a:solidFill>
                  <a:srgbClr val="FFFF00"/>
                </a:solidFill>
              </a:rPr>
              <a:t>new birth </a:t>
            </a:r>
            <a:r>
              <a:rPr lang="en-CA" sz="2000" b="1" i="0" u="none" strike="noStrike" baseline="0" dirty="0" smtClean="0">
                <a:solidFill>
                  <a:schemeClr val="bg1"/>
                </a:solidFill>
              </a:rPr>
              <a:t>into a </a:t>
            </a:r>
            <a:r>
              <a:rPr lang="en-CA" sz="2000" b="1" i="0" u="sng" strike="noStrike" baseline="0" dirty="0" smtClean="0">
                <a:solidFill>
                  <a:srgbClr val="FFFF00"/>
                </a:solidFill>
              </a:rPr>
              <a:t>living hope</a:t>
            </a:r>
            <a:r>
              <a:rPr lang="en-CA" sz="2000" b="1" i="0" u="sng" strike="noStrike" dirty="0" smtClean="0">
                <a:solidFill>
                  <a:srgbClr val="FFFF00"/>
                </a:solidFill>
              </a:rPr>
              <a:t> or </a:t>
            </a:r>
            <a:r>
              <a:rPr lang="en-CA" sz="2000" b="1" i="0" u="sng" strike="noStrike" baseline="0" dirty="0" smtClean="0">
                <a:solidFill>
                  <a:srgbClr val="FFFF00"/>
                </a:solidFill>
              </a:rPr>
              <a:t>expectation </a:t>
            </a:r>
            <a:r>
              <a:rPr lang="en-CA" sz="2000" b="1" i="0" u="none" strike="noStrike" baseline="0" dirty="0" smtClean="0">
                <a:solidFill>
                  <a:schemeClr val="bg1"/>
                </a:solidFill>
              </a:rPr>
              <a:t>through the resurrection of Jesus Christ from the dead, 4  and into </a:t>
            </a:r>
            <a:r>
              <a:rPr lang="en-CA" sz="2000" b="1" i="0" u="none" strike="noStrike" baseline="0" dirty="0" smtClean="0">
                <a:solidFill>
                  <a:srgbClr val="FFFF00"/>
                </a:solidFill>
              </a:rPr>
              <a:t>an inheritance </a:t>
            </a:r>
            <a:r>
              <a:rPr lang="en-CA" sz="2000" b="1" i="0" u="none" strike="noStrike" baseline="0" dirty="0" smtClean="0">
                <a:solidFill>
                  <a:schemeClr val="bg1"/>
                </a:solidFill>
              </a:rPr>
              <a:t>that can never perish, spoil or fade— kept in heaven for you, 5  who through faith are </a:t>
            </a:r>
            <a:r>
              <a:rPr lang="en-CA" sz="2000" b="1" i="0" u="none" strike="noStrike" baseline="0" dirty="0" smtClean="0">
                <a:solidFill>
                  <a:srgbClr val="FFFF00"/>
                </a:solidFill>
              </a:rPr>
              <a:t>shielded</a:t>
            </a:r>
            <a:r>
              <a:rPr lang="en-CA" sz="2000" b="1" i="0" u="none" strike="noStrike" baseline="0" dirty="0" smtClean="0">
                <a:solidFill>
                  <a:schemeClr val="bg1"/>
                </a:solidFill>
              </a:rPr>
              <a:t> by God’s power until the coming of the salvation that is ready to be revealed in the last time.”</a:t>
            </a:r>
          </a:p>
          <a:p>
            <a:endParaRPr lang="en-US" b="0" i="0" u="none" strike="noStrike" baseline="0" dirty="0" smtClean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1:3</a:t>
            </a:r>
            <a:r>
              <a:rPr lang="zh-CN" altLang="en-US" sz="20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000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愿 </a:t>
            </a:r>
            <a:r>
              <a:rPr lang="zh-CN" altLang="en-US" sz="2000" dirty="0">
                <a:solidFill>
                  <a:srgbClr val="FFFF00"/>
                </a:solidFill>
                <a:latin typeface="Times New Roman" panose="02020603050405020304" pitchFamily="18" charset="0"/>
              </a:rPr>
              <a:t>颂 赞 归 与 我 们 主 耶 稣 基 督 的 父 神 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</a:rPr>
              <a:t>， 他 曾 照 自 己 的 大 怜 悯 ， 借 耶 稣 基 督 从 死 里 复 活 </a:t>
            </a:r>
            <a:r>
              <a:rPr lang="zh-CN" altLang="en-US" sz="2000" dirty="0">
                <a:solidFill>
                  <a:srgbClr val="FFFF00"/>
                </a:solidFill>
                <a:latin typeface="Times New Roman" panose="02020603050405020304" pitchFamily="18" charset="0"/>
              </a:rPr>
              <a:t>重 生 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</a:rPr>
              <a:t>了 我 们 ， 叫 我 们 有 </a:t>
            </a:r>
            <a:r>
              <a:rPr lang="zh-CN" altLang="en-US" sz="2000" dirty="0">
                <a:solidFill>
                  <a:srgbClr val="FFFF00"/>
                </a:solidFill>
                <a:latin typeface="Times New Roman" panose="02020603050405020304" pitchFamily="18" charset="0"/>
              </a:rPr>
              <a:t>活 泼 的 盼 望 </a:t>
            </a:r>
            <a:r>
              <a:rPr lang="zh-CN" altLang="en-US" sz="20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</a:rPr>
              <a:t>1:4	  </a:t>
            </a:r>
            <a:r>
              <a:rPr lang="zh-CN" altLang="en-US" sz="20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可 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</a:rPr>
              <a:t>以 得 着 不 能 朽 坏 ， 不 能 玷 污 ， 不 能 衰 残 ， 为 你 们 存 留 在 天 上 的 基 业 。</a:t>
            </a:r>
          </a:p>
          <a:p>
            <a:r>
              <a:rPr lang="en-US" altLang="zh-CN" sz="20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1:5</a:t>
            </a:r>
            <a:r>
              <a:rPr lang="zh-CN" altLang="en-US" sz="20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 你 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</a:rPr>
              <a:t>们 这 因 信 蒙 神 能 力 </a:t>
            </a:r>
            <a:r>
              <a:rPr lang="zh-CN" altLang="en-US" sz="2000" dirty="0">
                <a:solidFill>
                  <a:srgbClr val="FFFF00"/>
                </a:solidFill>
                <a:latin typeface="Times New Roman" panose="02020603050405020304" pitchFamily="18" charset="0"/>
              </a:rPr>
              <a:t>保 守 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</a:rPr>
              <a:t>的 人 ， 必 能 得 着 所 预 备 ， 到 末 世 要 显 现 的 救 恩 。</a:t>
            </a:r>
            <a:endParaRPr lang="en-CA" sz="2000" b="0" i="0" u="none" strike="noStrike" baseline="0" dirty="0" smtClean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endParaRPr lang="en-CA" b="0" i="0" u="none" strike="noStrike" baseline="0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80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9114" y="277364"/>
            <a:ext cx="8017565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i="0" u="none" strike="noStrike" baseline="0" dirty="0" smtClean="0">
                <a:solidFill>
                  <a:schemeClr val="bg1"/>
                </a:solidFill>
              </a:rPr>
              <a:t>“6 </a:t>
            </a:r>
            <a:r>
              <a:rPr lang="en-CA" sz="2000" b="1" i="0" strike="noStrike" baseline="0" dirty="0" smtClean="0">
                <a:solidFill>
                  <a:srgbClr val="FFFF00"/>
                </a:solidFill>
              </a:rPr>
              <a:t>In this you greatly rejoice</a:t>
            </a:r>
            <a:r>
              <a:rPr lang="en-CA" sz="2000" b="1" i="0" u="none" strike="noStrike" baseline="0" dirty="0" smtClean="0">
                <a:solidFill>
                  <a:schemeClr val="bg1"/>
                </a:solidFill>
              </a:rPr>
              <a:t>, </a:t>
            </a:r>
          </a:p>
          <a:p>
            <a:r>
              <a:rPr lang="en-CA" sz="2000" b="1" i="0" u="none" strike="noStrike" baseline="0" dirty="0" smtClean="0">
                <a:solidFill>
                  <a:schemeClr val="bg1"/>
                </a:solidFill>
              </a:rPr>
              <a:t>though now for a little while you may have had to suffer </a:t>
            </a:r>
            <a:r>
              <a:rPr lang="en-CA" sz="2000" b="1" i="0" u="none" strike="noStrike" baseline="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grief in all kinds of trials. </a:t>
            </a:r>
            <a:r>
              <a:rPr lang="en-CA" sz="2000" b="1" i="0" u="none" strike="noStrike" baseline="0" dirty="0" smtClean="0">
                <a:solidFill>
                  <a:schemeClr val="bg1"/>
                </a:solidFill>
              </a:rPr>
              <a:t>7  These have come </a:t>
            </a:r>
            <a:r>
              <a:rPr lang="en-CA" sz="2000" b="1" i="0" u="none" strike="noStrike" baseline="0" dirty="0" smtClean="0">
                <a:solidFill>
                  <a:srgbClr val="FFFF00"/>
                </a:solidFill>
              </a:rPr>
              <a:t>so that your faith—of </a:t>
            </a:r>
            <a:r>
              <a:rPr lang="en-CA" sz="2000" b="1" i="0" u="none" strike="noStrike" baseline="0" dirty="0" smtClean="0">
                <a:solidFill>
                  <a:schemeClr val="bg1"/>
                </a:solidFill>
              </a:rPr>
              <a:t>greater worth than gold, which perishes even though refined by </a:t>
            </a:r>
            <a:r>
              <a:rPr lang="en-CA" sz="2000" b="1" i="0" u="none" strike="noStrike" baseline="0" dirty="0" smtClean="0">
                <a:solidFill>
                  <a:srgbClr val="FFFF00"/>
                </a:solidFill>
              </a:rPr>
              <a:t>fire—may be proved genuine and may result in praise</a:t>
            </a:r>
            <a:r>
              <a:rPr lang="en-CA" sz="2000" b="1" i="0" u="none" strike="noStrike" baseline="0" dirty="0" smtClean="0">
                <a:solidFill>
                  <a:schemeClr val="bg1"/>
                </a:solidFill>
              </a:rPr>
              <a:t>, glory and honour when Jesus Christ is revealed. </a:t>
            </a:r>
          </a:p>
          <a:p>
            <a:endParaRPr lang="en-US" sz="1200" b="1" dirty="0">
              <a:solidFill>
                <a:schemeClr val="bg1"/>
              </a:solidFill>
            </a:endParaRPr>
          </a:p>
          <a:p>
            <a:r>
              <a:rPr lang="en-US" altLang="zh-CN" sz="2400" b="1" dirty="0" smtClean="0">
                <a:solidFill>
                  <a:schemeClr val="bg1"/>
                </a:solidFill>
              </a:rPr>
              <a:t>1:6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 因 </a:t>
            </a:r>
            <a:r>
              <a:rPr lang="zh-CN" altLang="en-US" sz="2400" b="1" dirty="0">
                <a:solidFill>
                  <a:schemeClr val="bg1"/>
                </a:solidFill>
              </a:rPr>
              <a:t>此 ， </a:t>
            </a:r>
            <a:r>
              <a:rPr lang="zh-CN" altLang="en-US" sz="2400" b="1" dirty="0">
                <a:solidFill>
                  <a:srgbClr val="FFFF00"/>
                </a:solidFill>
              </a:rPr>
              <a:t>你 们 是 大 有 喜 乐 </a:t>
            </a:r>
            <a:r>
              <a:rPr lang="zh-CN" altLang="en-US" sz="2400" b="1" dirty="0">
                <a:solidFill>
                  <a:schemeClr val="bg1"/>
                </a:solidFill>
              </a:rPr>
              <a:t>， 但 如 今 ， 在 </a:t>
            </a:r>
            <a:r>
              <a:rPr lang="zh-CN" altLang="en-US" sz="2400" b="1" dirty="0">
                <a:solidFill>
                  <a:srgbClr val="FFFF00"/>
                </a:solidFill>
              </a:rPr>
              <a:t>百 般 的 试 炼</a:t>
            </a:r>
            <a:r>
              <a:rPr lang="zh-CN" altLang="en-US" sz="2400" b="1" dirty="0">
                <a:solidFill>
                  <a:schemeClr val="bg1"/>
                </a:solidFill>
              </a:rPr>
              <a:t> 中 暂 时 忧 愁 。</a:t>
            </a:r>
          </a:p>
          <a:p>
            <a:r>
              <a:rPr lang="en-US" altLang="zh-CN" sz="2400" b="1" dirty="0" smtClean="0">
                <a:solidFill>
                  <a:schemeClr val="bg1"/>
                </a:solidFill>
              </a:rPr>
              <a:t>1:7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 叫 </a:t>
            </a:r>
            <a:r>
              <a:rPr lang="zh-CN" altLang="en-US" sz="2400" b="1" dirty="0">
                <a:solidFill>
                  <a:schemeClr val="bg1"/>
                </a:solidFill>
              </a:rPr>
              <a:t>你 们 的 </a:t>
            </a:r>
            <a:r>
              <a:rPr lang="zh-CN" altLang="en-US" sz="2400" b="1" dirty="0">
                <a:solidFill>
                  <a:srgbClr val="FFFF00"/>
                </a:solidFill>
              </a:rPr>
              <a:t>信 心 </a:t>
            </a:r>
            <a:r>
              <a:rPr lang="zh-CN" altLang="en-US" sz="2400" b="1" dirty="0">
                <a:solidFill>
                  <a:schemeClr val="bg1"/>
                </a:solidFill>
              </a:rPr>
              <a:t>既 被 试 验 ， 就 比 那 被 </a:t>
            </a:r>
            <a:r>
              <a:rPr lang="zh-CN" altLang="en-US" sz="2400" b="1" dirty="0">
                <a:solidFill>
                  <a:srgbClr val="FFFF00"/>
                </a:solidFill>
              </a:rPr>
              <a:t>火</a:t>
            </a:r>
            <a:r>
              <a:rPr lang="zh-CN" altLang="en-US" sz="2400" b="1" dirty="0">
                <a:solidFill>
                  <a:schemeClr val="bg1"/>
                </a:solidFill>
              </a:rPr>
              <a:t> 试 验 ， 仍 然 能 坏 的 金 子 ， 更 显 </a:t>
            </a:r>
            <a:r>
              <a:rPr lang="zh-CN" altLang="en-US" sz="2400" b="1" dirty="0">
                <a:solidFill>
                  <a:srgbClr val="FFFF00"/>
                </a:solidFill>
              </a:rPr>
              <a:t>宝 贵 </a:t>
            </a:r>
            <a:r>
              <a:rPr lang="zh-CN" altLang="en-US" sz="2400" b="1" dirty="0">
                <a:solidFill>
                  <a:schemeClr val="bg1"/>
                </a:solidFill>
              </a:rPr>
              <a:t>。 可 以 在 耶 稣 基 督 显 现 的 时 候 ， 得 着 </a:t>
            </a:r>
            <a:r>
              <a:rPr lang="zh-CN" altLang="en-US" sz="2400" b="1" dirty="0">
                <a:solidFill>
                  <a:srgbClr val="FFFF00"/>
                </a:solidFill>
              </a:rPr>
              <a:t>称 赞 </a:t>
            </a:r>
            <a:r>
              <a:rPr lang="zh-CN" altLang="en-US" sz="2400" b="1" dirty="0">
                <a:solidFill>
                  <a:schemeClr val="bg1"/>
                </a:solidFill>
              </a:rPr>
              <a:t>， 荣 耀 ， 尊 贵 。</a:t>
            </a:r>
            <a:endParaRPr lang="en-CA" sz="2400" b="1" i="0" u="none" strike="noStrike" baseline="0" dirty="0" smtClean="0">
              <a:solidFill>
                <a:schemeClr val="bg1"/>
              </a:solidFill>
            </a:endParaRPr>
          </a:p>
          <a:p>
            <a:endParaRPr lang="en-CA" b="0" i="0" u="none" strike="noStrike" baseline="0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97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900751"/>
            <a:ext cx="6858000" cy="1655762"/>
          </a:xfrm>
        </p:spPr>
        <p:txBody>
          <a:bodyPr>
            <a:normAutofit/>
          </a:bodyPr>
          <a:lstStyle/>
          <a:p>
            <a:r>
              <a:rPr lang="en-CA" sz="4800" b="1" dirty="0">
                <a:solidFill>
                  <a:schemeClr val="bg1"/>
                </a:solidFill>
              </a:rPr>
              <a:t>A Living </a:t>
            </a:r>
            <a:r>
              <a:rPr lang="en-CA" sz="4800" b="1" dirty="0" smtClean="0">
                <a:solidFill>
                  <a:schemeClr val="bg1"/>
                </a:solidFill>
              </a:rPr>
              <a:t>Hope</a:t>
            </a:r>
            <a:r>
              <a:rPr lang="zh-CN" altLang="en-US" sz="4800" b="1" dirty="0" smtClean="0">
                <a:solidFill>
                  <a:schemeClr val="bg1"/>
                </a:solidFill>
              </a:rPr>
              <a:t> 活泼的盼望</a:t>
            </a:r>
            <a:endParaRPr lang="en-CA" sz="4800" b="1" dirty="0">
              <a:solidFill>
                <a:schemeClr val="bg1"/>
              </a:solidFill>
            </a:endParaRPr>
          </a:p>
          <a:p>
            <a:r>
              <a:rPr lang="en-CA" sz="3200" b="1" dirty="0" smtClean="0">
                <a:solidFill>
                  <a:schemeClr val="bg1"/>
                </a:solidFill>
              </a:rPr>
              <a:t>I Peter 1:1-9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     彼得前书</a:t>
            </a:r>
            <a:r>
              <a:rPr lang="en-US" altLang="zh-CN" sz="3200" b="1" dirty="0" smtClean="0">
                <a:solidFill>
                  <a:schemeClr val="bg1"/>
                </a:solidFill>
              </a:rPr>
              <a:t>1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：</a:t>
            </a:r>
            <a:r>
              <a:rPr lang="en-US" altLang="zh-CN" sz="3200" b="1" dirty="0" smtClean="0">
                <a:solidFill>
                  <a:schemeClr val="bg1"/>
                </a:solidFill>
              </a:rPr>
              <a:t>1-9</a:t>
            </a:r>
            <a:endParaRPr lang="en-CA" sz="3200" b="1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800600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0" y="3409413"/>
            <a:ext cx="9000877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 smtClean="0">
                <a:solidFill>
                  <a:schemeClr val="bg1"/>
                </a:solidFill>
              </a:rPr>
              <a:t>我们必须接受暂时的失望，但是不要丧失永远的盼望</a:t>
            </a:r>
            <a:endParaRPr lang="en-CA" sz="28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9114" y="277364"/>
            <a:ext cx="8017565" cy="5663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lain" startAt="8"/>
            </a:pPr>
            <a:r>
              <a:rPr lang="en-CA" sz="2400" b="1" i="0" u="none" strike="noStrike" baseline="0" dirty="0" smtClean="0">
                <a:solidFill>
                  <a:srgbClr val="FFFF00"/>
                </a:solidFill>
              </a:rPr>
              <a:t>Though you have not seen him, you love him</a:t>
            </a:r>
            <a:r>
              <a:rPr lang="en-CA" sz="2400" b="1" i="0" u="none" strike="noStrike" baseline="0" dirty="0" smtClean="0">
                <a:solidFill>
                  <a:schemeClr val="bg1"/>
                </a:solidFill>
              </a:rPr>
              <a:t>; and even though you do not see him now, you believe in him and are </a:t>
            </a:r>
            <a:r>
              <a:rPr lang="en-CA" sz="2400" b="1" i="0" u="none" strike="noStrike" baseline="0" dirty="0" smtClean="0">
                <a:solidFill>
                  <a:srgbClr val="FFFF00"/>
                </a:solidFill>
              </a:rPr>
              <a:t>filled with an inexpressible and glorious joy</a:t>
            </a:r>
            <a:r>
              <a:rPr lang="en-CA" sz="2400" b="1" i="0" u="none" strike="noStrike" baseline="0" dirty="0" smtClean="0">
                <a:solidFill>
                  <a:schemeClr val="bg1"/>
                </a:solidFill>
              </a:rPr>
              <a:t>, 9  </a:t>
            </a:r>
            <a:r>
              <a:rPr lang="en-CA" sz="2400" b="1" i="0" u="none" strike="noStrike" baseline="0" dirty="0" smtClean="0">
                <a:solidFill>
                  <a:srgbClr val="FFFF00"/>
                </a:solidFill>
              </a:rPr>
              <a:t>for you are receiving </a:t>
            </a:r>
            <a:r>
              <a:rPr lang="en-CA" sz="2400" b="1" i="0" u="none" strike="noStrike" baseline="0" dirty="0" smtClean="0">
                <a:solidFill>
                  <a:schemeClr val="bg1"/>
                </a:solidFill>
              </a:rPr>
              <a:t>the goal of your faith, the salvation of your souls.” (1Peter</a:t>
            </a:r>
            <a:r>
              <a:rPr lang="en-CA" sz="2400" b="1" i="0" u="none" strike="noStrike" dirty="0" smtClean="0">
                <a:solidFill>
                  <a:schemeClr val="bg1"/>
                </a:solidFill>
              </a:rPr>
              <a:t> </a:t>
            </a:r>
            <a:r>
              <a:rPr lang="en-CA" sz="2400" b="1" i="0" u="none" strike="noStrike" baseline="0" dirty="0" smtClean="0">
                <a:solidFill>
                  <a:schemeClr val="bg1"/>
                </a:solidFill>
              </a:rPr>
              <a:t>1:1-9 NIV)</a:t>
            </a:r>
          </a:p>
          <a:p>
            <a:pPr marL="514350" indent="-514350">
              <a:buAutoNum type="arabicPlain" startAt="8"/>
            </a:pPr>
            <a:endParaRPr lang="en-CA" sz="2800" b="1" i="0" u="none" strike="noStrike" baseline="0" dirty="0" smtClean="0">
              <a:solidFill>
                <a:schemeClr val="bg1"/>
              </a:solidFill>
            </a:endParaRPr>
          </a:p>
          <a:p>
            <a:r>
              <a:rPr lang="en-US" altLang="zh-CN" sz="2800" b="1" dirty="0" smtClean="0">
                <a:solidFill>
                  <a:schemeClr val="bg1"/>
                </a:solidFill>
              </a:rPr>
              <a:t>1:8</a:t>
            </a:r>
            <a:r>
              <a:rPr lang="en-US" altLang="zh-CN" sz="2800" b="1" dirty="0">
                <a:solidFill>
                  <a:schemeClr val="bg1"/>
                </a:solidFill>
              </a:rPr>
              <a:t>	</a:t>
            </a:r>
            <a:r>
              <a:rPr lang="zh-CN" altLang="en-US" sz="2800" b="1" dirty="0">
                <a:solidFill>
                  <a:srgbClr val="FFFF00"/>
                </a:solidFill>
              </a:rPr>
              <a:t>你 们 虽 然 没 有 见 过 他 ， 却 是 爱 他 </a:t>
            </a:r>
            <a:r>
              <a:rPr lang="zh-CN" altLang="en-US" sz="2800" b="1" dirty="0">
                <a:solidFill>
                  <a:schemeClr val="bg1"/>
                </a:solidFill>
              </a:rPr>
              <a:t>。 如 今 虽 不 得 看 见 ， 却 因 信 他 就 有 </a:t>
            </a:r>
            <a:r>
              <a:rPr lang="zh-CN" altLang="en-US" sz="2800" b="1" dirty="0">
                <a:solidFill>
                  <a:srgbClr val="FFFF00"/>
                </a:solidFill>
              </a:rPr>
              <a:t>说 不 出 来 ， 满 有 荣 光 的 大 喜 乐 </a:t>
            </a:r>
            <a:r>
              <a:rPr lang="zh-CN" altLang="en-US" sz="2800" b="1" dirty="0">
                <a:solidFill>
                  <a:schemeClr val="bg1"/>
                </a:solidFill>
              </a:rPr>
              <a:t>。</a:t>
            </a:r>
          </a:p>
          <a:p>
            <a:r>
              <a:rPr lang="en-US" altLang="zh-CN" sz="2800" b="1" dirty="0" smtClean="0">
                <a:solidFill>
                  <a:schemeClr val="bg1"/>
                </a:solidFill>
              </a:rPr>
              <a:t>1:9  </a:t>
            </a:r>
            <a:r>
              <a:rPr lang="en-US" altLang="zh-CN" sz="2800" b="1" dirty="0">
                <a:solidFill>
                  <a:schemeClr val="bg1"/>
                </a:solidFill>
              </a:rPr>
              <a:t>	</a:t>
            </a:r>
            <a:r>
              <a:rPr lang="zh-CN" altLang="en-US" sz="2800" b="1" dirty="0">
                <a:solidFill>
                  <a:schemeClr val="bg1"/>
                </a:solidFill>
              </a:rPr>
              <a:t>并 且 </a:t>
            </a:r>
            <a:r>
              <a:rPr lang="zh-CN" altLang="en-US" sz="2800" b="1" dirty="0">
                <a:solidFill>
                  <a:srgbClr val="FFFF00"/>
                </a:solidFill>
              </a:rPr>
              <a:t>得 着</a:t>
            </a:r>
            <a:r>
              <a:rPr lang="zh-CN" altLang="en-US" sz="2800" b="1" dirty="0">
                <a:solidFill>
                  <a:schemeClr val="bg1"/>
                </a:solidFill>
              </a:rPr>
              <a:t> 你 们 信 心 的 果 效 ， 就 是 灵 魂 的 救 恩 。</a:t>
            </a:r>
            <a:endParaRPr lang="en-CA" sz="2800" b="1" dirty="0">
              <a:solidFill>
                <a:schemeClr val="bg1"/>
              </a:solidFill>
            </a:endParaRPr>
          </a:p>
          <a:p>
            <a:pPr marL="514350" indent="-514350">
              <a:buAutoNum type="arabicPlain" startAt="8"/>
            </a:pPr>
            <a:endParaRPr lang="en-CA" sz="2800" b="1" i="0" u="none" strike="noStrike" baseline="0" dirty="0" smtClean="0">
              <a:solidFill>
                <a:schemeClr val="bg1"/>
              </a:solidFill>
            </a:endParaRPr>
          </a:p>
          <a:p>
            <a:pPr marL="514350" indent="-514350">
              <a:buAutoNum type="arabicPlain" startAt="8"/>
            </a:pPr>
            <a:endParaRPr lang="en-CA" sz="2800" b="1" dirty="0">
              <a:solidFill>
                <a:schemeClr val="bg1"/>
              </a:solidFill>
            </a:endParaRPr>
          </a:p>
          <a:p>
            <a:endParaRPr lang="en-CA" b="0" i="0" u="none" strike="noStrike" baseline="0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75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973"/>
            <a:ext cx="9144000" cy="6096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064981" y="1796362"/>
            <a:ext cx="4015408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0070C0"/>
                </a:solidFill>
              </a:rPr>
              <a:t>特别的从基督徒的视角来看，这类故事</a:t>
            </a:r>
            <a:r>
              <a:rPr lang="zh-CN" altLang="en-US" sz="2400" b="1" dirty="0">
                <a:solidFill>
                  <a:srgbClr val="0070C0"/>
                </a:solidFill>
              </a:rPr>
              <a:t>里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最大的能力就是，我们体验到盼望 ，而这盼望是（</a:t>
            </a:r>
            <a:r>
              <a:rPr lang="zh-CN" altLang="en-US" sz="2400" b="1" dirty="0">
                <a:solidFill>
                  <a:srgbClr val="0070C0"/>
                </a:solidFill>
              </a:rPr>
              <a:t>神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）已经承诺了的得胜。这种体</a:t>
            </a:r>
            <a:r>
              <a:rPr lang="zh-CN" altLang="en-US" sz="2400" b="1" dirty="0">
                <a:solidFill>
                  <a:srgbClr val="0070C0"/>
                </a:solidFill>
              </a:rPr>
              <a:t>验就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是有一天，虽然不是今天，神的应许一定要成就，每一滴眼泪都会被擦干。我们的生命将沉浸在神的丰富同在与爱之中。当我们到达故事的结局时，我们就会发现所有的体验都是为</a:t>
            </a:r>
            <a:r>
              <a:rPr lang="zh-CN" altLang="en-US" sz="2400" b="1" dirty="0">
                <a:solidFill>
                  <a:srgbClr val="0070C0"/>
                </a:solidFill>
              </a:rPr>
              <a:t>着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这一得胜。</a:t>
            </a:r>
            <a:endParaRPr lang="en-US" altLang="zh-CN" sz="2400" b="1" dirty="0" smtClean="0">
              <a:solidFill>
                <a:srgbClr val="0070C0"/>
              </a:solidFill>
            </a:endParaRPr>
          </a:p>
          <a:p>
            <a:endParaRPr lang="en-US" altLang="zh-CN" sz="1600" b="1" dirty="0">
              <a:solidFill>
                <a:srgbClr val="0070C0"/>
              </a:solidFill>
            </a:endParaRPr>
          </a:p>
          <a:p>
            <a:endParaRPr lang="en-CA" b="0" i="0" u="none" strike="noStrike" baseline="0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49341" y="718756"/>
            <a:ext cx="491721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rgbClr val="0070C0"/>
                </a:solidFill>
              </a:rPr>
              <a:t>为什么在书中，盼望</a:t>
            </a:r>
            <a:r>
              <a:rPr lang="zh-CN" altLang="en-US" sz="2800" b="1" dirty="0">
                <a:solidFill>
                  <a:srgbClr val="0070C0"/>
                </a:solidFill>
              </a:rPr>
              <a:t>如</a:t>
            </a:r>
            <a:r>
              <a:rPr lang="zh-CN" altLang="en-US" sz="2800" b="1" dirty="0" smtClean="0">
                <a:solidFill>
                  <a:srgbClr val="0070C0"/>
                </a:solidFill>
              </a:rPr>
              <a:t>此重要？</a:t>
            </a:r>
            <a:endParaRPr lang="en-US" altLang="zh-CN" sz="2800" b="1" dirty="0">
              <a:solidFill>
                <a:srgbClr val="0070C0"/>
              </a:solidFill>
            </a:endParaRPr>
          </a:p>
          <a:p>
            <a:endParaRPr lang="en-CA" b="0" i="0" u="none" strike="noStrike" baseline="0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33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74060"/>
          </a:xfrm>
        </p:spPr>
        <p:txBody>
          <a:bodyPr>
            <a:normAutofit fontScale="90000"/>
          </a:bodyPr>
          <a:lstStyle/>
          <a:p>
            <a:pPr algn="ctr"/>
            <a:r>
              <a:rPr lang="en-CA" sz="4000" b="1" dirty="0" smtClean="0">
                <a:solidFill>
                  <a:schemeClr val="bg1"/>
                </a:solidFill>
              </a:rPr>
              <a:t>Wealth or Plenty can be Dangerous too</a:t>
            </a:r>
            <a:r>
              <a:rPr lang="zh-CN" altLang="en-US" sz="4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4000" b="1" dirty="0" smtClean="0">
                <a:solidFill>
                  <a:schemeClr val="bg1"/>
                </a:solidFill>
              </a:rPr>
              <a:t/>
            </a:r>
            <a:br>
              <a:rPr lang="en-US" altLang="zh-CN" sz="4000" b="1" dirty="0" smtClean="0">
                <a:solidFill>
                  <a:schemeClr val="bg1"/>
                </a:solidFill>
              </a:rPr>
            </a:br>
            <a:r>
              <a:rPr lang="zh-CN" altLang="en-US" sz="4000" b="1" dirty="0" smtClean="0">
                <a:solidFill>
                  <a:schemeClr val="bg1"/>
                </a:solidFill>
              </a:rPr>
              <a:t>为</a:t>
            </a:r>
            <a:r>
              <a:rPr lang="zh-CN" altLang="en-US" sz="4000" b="1" dirty="0">
                <a:solidFill>
                  <a:schemeClr val="bg1"/>
                </a:solidFill>
              </a:rPr>
              <a:t>什</a:t>
            </a:r>
            <a:r>
              <a:rPr lang="zh-CN" altLang="en-US" sz="4000" b="1" dirty="0" smtClean="0">
                <a:solidFill>
                  <a:schemeClr val="bg1"/>
                </a:solidFill>
              </a:rPr>
              <a:t>么财富和满足也会是危险的</a:t>
            </a:r>
            <a:r>
              <a:rPr lang="en-CA" sz="4000" b="1" dirty="0" smtClean="0">
                <a:solidFill>
                  <a:schemeClr val="bg1"/>
                </a:solidFill>
              </a:rPr>
              <a:t/>
            </a:r>
            <a:br>
              <a:rPr lang="en-CA" sz="4000" b="1" dirty="0" smtClean="0">
                <a:solidFill>
                  <a:schemeClr val="bg1"/>
                </a:solidFill>
              </a:rPr>
            </a:br>
            <a:r>
              <a:rPr lang="en-CA" sz="1200" b="1" dirty="0">
                <a:solidFill>
                  <a:schemeClr val="bg1"/>
                </a:solidFill>
              </a:rPr>
              <a:t/>
            </a:r>
            <a:br>
              <a:rPr lang="en-CA" sz="1200" b="1" dirty="0">
                <a:solidFill>
                  <a:schemeClr val="bg1"/>
                </a:solidFill>
              </a:rPr>
            </a:br>
            <a:endParaRPr lang="en-CA" sz="13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636" y="1396254"/>
            <a:ext cx="8515847" cy="5269466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spcAft>
                <a:spcPts val="200"/>
              </a:spcAft>
              <a:buFont typeface="+mj-lt"/>
              <a:buAutoNum type="arabicPeriod"/>
            </a:pPr>
            <a:r>
              <a:rPr lang="en-CA" b="1" dirty="0">
                <a:solidFill>
                  <a:schemeClr val="bg1"/>
                </a:solidFill>
              </a:rPr>
              <a:t>Lead to  forgetfulness; </a:t>
            </a:r>
            <a:r>
              <a:rPr lang="en-CA" dirty="0">
                <a:solidFill>
                  <a:schemeClr val="bg1"/>
                </a:solidFill>
              </a:rPr>
              <a:t>who enabled us to get this wealth? Deuteronomy </a:t>
            </a:r>
            <a:r>
              <a:rPr lang="en-CA" dirty="0" smtClean="0">
                <a:solidFill>
                  <a:schemeClr val="bg1"/>
                </a:solidFill>
              </a:rPr>
              <a:t>8:10-14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rgbClr val="FFFF00"/>
                </a:solidFill>
              </a:rPr>
              <a:t>使人忘记谁使我们得到财富</a:t>
            </a:r>
            <a:r>
              <a:rPr lang="zh-CN" altLang="en-US" dirty="0" smtClean="0">
                <a:solidFill>
                  <a:schemeClr val="bg1"/>
                </a:solidFill>
              </a:rPr>
              <a:t> 利未记 </a:t>
            </a:r>
            <a:r>
              <a:rPr lang="en-US" altLang="zh-CN" dirty="0" smtClean="0">
                <a:solidFill>
                  <a:schemeClr val="bg1"/>
                </a:solidFill>
              </a:rPr>
              <a:t>8</a:t>
            </a:r>
            <a:r>
              <a:rPr lang="zh-CN" altLang="en-US" dirty="0" smtClean="0">
                <a:solidFill>
                  <a:schemeClr val="bg1"/>
                </a:solidFill>
              </a:rPr>
              <a:t>：</a:t>
            </a:r>
            <a:r>
              <a:rPr lang="en-US" altLang="zh-CN" dirty="0" smtClean="0">
                <a:solidFill>
                  <a:schemeClr val="bg1"/>
                </a:solidFill>
              </a:rPr>
              <a:t>10-14</a:t>
            </a:r>
            <a:endParaRPr lang="en-CA" dirty="0">
              <a:solidFill>
                <a:schemeClr val="bg1"/>
              </a:solidFill>
            </a:endParaRPr>
          </a:p>
          <a:p>
            <a:pPr marL="514350" indent="-514350">
              <a:spcAft>
                <a:spcPts val="200"/>
              </a:spcAft>
              <a:buFont typeface="+mj-lt"/>
              <a:buAutoNum type="arabicPeriod"/>
            </a:pPr>
            <a:r>
              <a:rPr lang="en-CA" b="1" dirty="0" smtClean="0">
                <a:solidFill>
                  <a:schemeClr val="bg1"/>
                </a:solidFill>
              </a:rPr>
              <a:t>Deceive us; Choke out the word </a:t>
            </a:r>
            <a:r>
              <a:rPr lang="en-CA" dirty="0" smtClean="0">
                <a:solidFill>
                  <a:schemeClr val="bg1"/>
                </a:solidFill>
              </a:rPr>
              <a:t>Matt 13:22; Unaware of its temporary nature James </a:t>
            </a:r>
            <a:r>
              <a:rPr lang="en-CA" dirty="0">
                <a:solidFill>
                  <a:schemeClr val="bg1"/>
                </a:solidFill>
              </a:rPr>
              <a:t>1:10  </a:t>
            </a:r>
            <a:r>
              <a:rPr lang="zh-CN" altLang="en-US" dirty="0" smtClean="0">
                <a:solidFill>
                  <a:srgbClr val="FFFF00"/>
                </a:solidFill>
              </a:rPr>
              <a:t>欺骗我们；离弃神的话；马太福音</a:t>
            </a:r>
            <a:r>
              <a:rPr lang="en-US" altLang="zh-CN" dirty="0" smtClean="0">
                <a:solidFill>
                  <a:srgbClr val="FFFF00"/>
                </a:solidFill>
              </a:rPr>
              <a:t>13</a:t>
            </a:r>
            <a:r>
              <a:rPr lang="zh-CN" altLang="en-US" dirty="0" smtClean="0">
                <a:solidFill>
                  <a:srgbClr val="FFFF00"/>
                </a:solidFill>
              </a:rPr>
              <a:t>：</a:t>
            </a:r>
            <a:r>
              <a:rPr lang="en-US" altLang="zh-CN" dirty="0" smtClean="0">
                <a:solidFill>
                  <a:srgbClr val="FFFF00"/>
                </a:solidFill>
              </a:rPr>
              <a:t>22</a:t>
            </a:r>
            <a:r>
              <a:rPr lang="zh-CN" altLang="en-US" dirty="0" smtClean="0">
                <a:solidFill>
                  <a:srgbClr val="FFFF00"/>
                </a:solidFill>
              </a:rPr>
              <a:t>；没有意识到财富是暂时的 雅各书</a:t>
            </a:r>
            <a:r>
              <a:rPr lang="en-US" altLang="zh-CN" dirty="0" smtClean="0">
                <a:solidFill>
                  <a:srgbClr val="FFFF00"/>
                </a:solidFill>
              </a:rPr>
              <a:t>1</a:t>
            </a:r>
            <a:r>
              <a:rPr lang="zh-CN" altLang="en-US" dirty="0" smtClean="0">
                <a:solidFill>
                  <a:srgbClr val="FFFF00"/>
                </a:solidFill>
              </a:rPr>
              <a:t>：</a:t>
            </a:r>
            <a:r>
              <a:rPr lang="en-US" altLang="zh-CN" dirty="0" smtClean="0">
                <a:solidFill>
                  <a:srgbClr val="FFFF00"/>
                </a:solidFill>
              </a:rPr>
              <a:t>10</a:t>
            </a:r>
            <a:endParaRPr lang="en-CA" dirty="0">
              <a:solidFill>
                <a:srgbClr val="FFFF00"/>
              </a:solidFill>
            </a:endParaRPr>
          </a:p>
          <a:p>
            <a:pPr marL="514350" indent="-514350">
              <a:spcAft>
                <a:spcPts val="200"/>
              </a:spcAft>
              <a:buFont typeface="+mj-lt"/>
              <a:buAutoNum type="arabicPeriod"/>
            </a:pPr>
            <a:r>
              <a:rPr lang="en-CA" b="1" dirty="0" smtClean="0">
                <a:solidFill>
                  <a:schemeClr val="bg1"/>
                </a:solidFill>
              </a:rPr>
              <a:t>Lead </a:t>
            </a:r>
            <a:r>
              <a:rPr lang="en-CA" b="1" dirty="0">
                <a:solidFill>
                  <a:schemeClr val="bg1"/>
                </a:solidFill>
              </a:rPr>
              <a:t>to </a:t>
            </a:r>
            <a:r>
              <a:rPr lang="en-CA" b="1" dirty="0" smtClean="0">
                <a:solidFill>
                  <a:schemeClr val="bg1"/>
                </a:solidFill>
              </a:rPr>
              <a:t>disobedience</a:t>
            </a:r>
            <a:r>
              <a:rPr lang="en-CA" dirty="0">
                <a:solidFill>
                  <a:schemeClr val="bg1"/>
                </a:solidFill>
              </a:rPr>
              <a:t>;</a:t>
            </a:r>
            <a:r>
              <a:rPr lang="en-CA" dirty="0" smtClean="0">
                <a:solidFill>
                  <a:schemeClr val="bg1"/>
                </a:solidFill>
              </a:rPr>
              <a:t> fall </a:t>
            </a:r>
            <a:r>
              <a:rPr lang="en-CA" dirty="0">
                <a:solidFill>
                  <a:schemeClr val="bg1"/>
                </a:solidFill>
              </a:rPr>
              <a:t>into traps  1Ti </a:t>
            </a:r>
            <a:r>
              <a:rPr lang="en-CA" dirty="0" smtClean="0">
                <a:solidFill>
                  <a:schemeClr val="bg1"/>
                </a:solidFill>
              </a:rPr>
              <a:t>6:9; its corrosion may </a:t>
            </a:r>
            <a:r>
              <a:rPr lang="en-CA" dirty="0">
                <a:solidFill>
                  <a:schemeClr val="bg1"/>
                </a:solidFill>
              </a:rPr>
              <a:t>testify against us </a:t>
            </a:r>
            <a:r>
              <a:rPr lang="en-CA" dirty="0" smtClean="0">
                <a:solidFill>
                  <a:schemeClr val="bg1"/>
                </a:solidFill>
              </a:rPr>
              <a:t>James </a:t>
            </a:r>
            <a:r>
              <a:rPr lang="en-CA" dirty="0">
                <a:solidFill>
                  <a:srgbClr val="FFFF00"/>
                </a:solidFill>
              </a:rPr>
              <a:t>5:3  </a:t>
            </a:r>
            <a:r>
              <a:rPr lang="zh-CN" altLang="en-US" dirty="0" smtClean="0">
                <a:solidFill>
                  <a:srgbClr val="FFFF00"/>
                </a:solidFill>
              </a:rPr>
              <a:t>使我们不顺服，落入网罗 提前</a:t>
            </a:r>
            <a:r>
              <a:rPr lang="en-US" altLang="zh-CN" dirty="0" smtClean="0">
                <a:solidFill>
                  <a:srgbClr val="FFFF00"/>
                </a:solidFill>
              </a:rPr>
              <a:t>6</a:t>
            </a:r>
            <a:r>
              <a:rPr lang="zh-CN" altLang="en-US" dirty="0" smtClean="0">
                <a:solidFill>
                  <a:srgbClr val="FFFF00"/>
                </a:solidFill>
              </a:rPr>
              <a:t>：</a:t>
            </a:r>
            <a:r>
              <a:rPr lang="en-US" altLang="zh-CN" dirty="0" smtClean="0">
                <a:solidFill>
                  <a:srgbClr val="FFFF00"/>
                </a:solidFill>
              </a:rPr>
              <a:t>9</a:t>
            </a:r>
            <a:r>
              <a:rPr lang="zh-CN" altLang="en-US" dirty="0" smtClean="0">
                <a:solidFill>
                  <a:srgbClr val="FFFF00"/>
                </a:solidFill>
              </a:rPr>
              <a:t>；</a:t>
            </a:r>
            <a:r>
              <a:rPr lang="zh-CN" altLang="en-US" dirty="0">
                <a:solidFill>
                  <a:srgbClr val="FFFF00"/>
                </a:solidFill>
              </a:rPr>
              <a:t>钱</a:t>
            </a:r>
            <a:r>
              <a:rPr lang="zh-CN" altLang="en-US" dirty="0" smtClean="0">
                <a:solidFill>
                  <a:srgbClr val="FFFF00"/>
                </a:solidFill>
              </a:rPr>
              <a:t>财生锈，证明我们的不是    雅</a:t>
            </a:r>
            <a:r>
              <a:rPr lang="zh-CN" altLang="en-US" dirty="0">
                <a:solidFill>
                  <a:srgbClr val="FFFF00"/>
                </a:solidFill>
              </a:rPr>
              <a:t>各</a:t>
            </a:r>
            <a:r>
              <a:rPr lang="zh-CN" altLang="en-US" dirty="0" smtClean="0">
                <a:solidFill>
                  <a:srgbClr val="FFFF00"/>
                </a:solidFill>
              </a:rPr>
              <a:t>书</a:t>
            </a:r>
            <a:r>
              <a:rPr lang="en-US" altLang="zh-CN" dirty="0" smtClean="0">
                <a:solidFill>
                  <a:srgbClr val="FFFF00"/>
                </a:solidFill>
              </a:rPr>
              <a:t>5</a:t>
            </a:r>
            <a:r>
              <a:rPr lang="zh-CN" altLang="en-US" dirty="0">
                <a:solidFill>
                  <a:srgbClr val="FFFF00"/>
                </a:solidFill>
              </a:rPr>
              <a:t>：</a:t>
            </a:r>
            <a:r>
              <a:rPr lang="en-US" altLang="zh-CN" dirty="0" smtClean="0">
                <a:solidFill>
                  <a:srgbClr val="FFFF00"/>
                </a:solidFill>
              </a:rPr>
              <a:t>3</a:t>
            </a:r>
            <a:endParaRPr lang="en-CA" dirty="0" smtClean="0">
              <a:solidFill>
                <a:srgbClr val="FFFF00"/>
              </a:solidFill>
            </a:endParaRPr>
          </a:p>
          <a:p>
            <a:pPr marL="514350" indent="-514350">
              <a:spcAft>
                <a:spcPts val="200"/>
              </a:spcAft>
              <a:buFont typeface="+mj-lt"/>
              <a:buAutoNum type="arabicPeriod"/>
            </a:pPr>
            <a:r>
              <a:rPr lang="en-CA" b="1" dirty="0" smtClean="0">
                <a:solidFill>
                  <a:schemeClr val="bg1"/>
                </a:solidFill>
              </a:rPr>
              <a:t>Lead to pride &amp; arrogance;  </a:t>
            </a:r>
            <a:r>
              <a:rPr lang="en-CA" dirty="0" smtClean="0">
                <a:solidFill>
                  <a:schemeClr val="bg1"/>
                </a:solidFill>
              </a:rPr>
              <a:t>1Timothy 6:17; James </a:t>
            </a:r>
            <a:r>
              <a:rPr lang="en-CA" dirty="0">
                <a:solidFill>
                  <a:schemeClr val="bg1"/>
                </a:solidFill>
              </a:rPr>
              <a:t>2:6 </a:t>
            </a:r>
            <a:r>
              <a:rPr lang="zh-CN" altLang="en-US" dirty="0" smtClean="0">
                <a:solidFill>
                  <a:srgbClr val="FFFF00"/>
                </a:solidFill>
              </a:rPr>
              <a:t>使我们骄傲，自以为</a:t>
            </a:r>
            <a:r>
              <a:rPr lang="zh-CN" altLang="en-US" dirty="0">
                <a:solidFill>
                  <a:srgbClr val="FFFF00"/>
                </a:solidFill>
              </a:rPr>
              <a:t>是；提前</a:t>
            </a:r>
            <a:r>
              <a:rPr lang="en-US" altLang="zh-CN" dirty="0">
                <a:solidFill>
                  <a:srgbClr val="FFFF00"/>
                </a:solidFill>
              </a:rPr>
              <a:t>6</a:t>
            </a:r>
            <a:r>
              <a:rPr lang="zh-CN" altLang="en-US" dirty="0" smtClean="0">
                <a:solidFill>
                  <a:srgbClr val="FFFF00"/>
                </a:solidFill>
              </a:rPr>
              <a:t>：</a:t>
            </a:r>
            <a:r>
              <a:rPr lang="en-US" altLang="zh-CN" dirty="0" smtClean="0">
                <a:solidFill>
                  <a:srgbClr val="FFFF00"/>
                </a:solidFill>
              </a:rPr>
              <a:t>17</a:t>
            </a:r>
            <a:r>
              <a:rPr lang="zh-CN" altLang="en-US" dirty="0" smtClean="0">
                <a:solidFill>
                  <a:srgbClr val="FFFF00"/>
                </a:solidFill>
              </a:rPr>
              <a:t>  雅</a:t>
            </a:r>
            <a:r>
              <a:rPr lang="zh-CN" altLang="en-US" dirty="0">
                <a:solidFill>
                  <a:srgbClr val="FFFF00"/>
                </a:solidFill>
              </a:rPr>
              <a:t>各</a:t>
            </a:r>
            <a:r>
              <a:rPr lang="zh-CN" altLang="en-US" dirty="0" smtClean="0">
                <a:solidFill>
                  <a:srgbClr val="FFFF00"/>
                </a:solidFill>
              </a:rPr>
              <a:t>书</a:t>
            </a:r>
            <a:r>
              <a:rPr lang="en-US" altLang="zh-CN" dirty="0" smtClean="0">
                <a:solidFill>
                  <a:srgbClr val="FFFF00"/>
                </a:solidFill>
              </a:rPr>
              <a:t>2</a:t>
            </a:r>
            <a:r>
              <a:rPr lang="zh-CN" altLang="en-US" dirty="0" smtClean="0">
                <a:solidFill>
                  <a:srgbClr val="FFFF00"/>
                </a:solidFill>
              </a:rPr>
              <a:t>：</a:t>
            </a:r>
            <a:r>
              <a:rPr lang="en-US" altLang="zh-CN" dirty="0" smtClean="0">
                <a:solidFill>
                  <a:srgbClr val="FFFF00"/>
                </a:solidFill>
              </a:rPr>
              <a:t>6</a:t>
            </a:r>
            <a:endParaRPr lang="en-CA" dirty="0">
              <a:solidFill>
                <a:srgbClr val="FFFF00"/>
              </a:solidFill>
            </a:endParaRPr>
          </a:p>
          <a:p>
            <a:pPr marL="514350" indent="-514350">
              <a:spcAft>
                <a:spcPts val="200"/>
              </a:spcAft>
              <a:buFont typeface="+mj-lt"/>
              <a:buAutoNum type="arabicPeriod"/>
            </a:pPr>
            <a:r>
              <a:rPr lang="en-CA" b="1" dirty="0" smtClean="0">
                <a:solidFill>
                  <a:schemeClr val="bg1"/>
                </a:solidFill>
              </a:rPr>
              <a:t>Lead to judgement from God</a:t>
            </a:r>
            <a:r>
              <a:rPr lang="en-CA" dirty="0" smtClean="0">
                <a:solidFill>
                  <a:schemeClr val="bg1"/>
                </a:solidFill>
              </a:rPr>
              <a:t>; stores </a:t>
            </a:r>
            <a:r>
              <a:rPr lang="en-CA" dirty="0">
                <a:solidFill>
                  <a:schemeClr val="bg1"/>
                </a:solidFill>
              </a:rPr>
              <a:t>up things for himself </a:t>
            </a:r>
            <a:r>
              <a:rPr lang="en-CA" dirty="0" smtClean="0">
                <a:solidFill>
                  <a:schemeClr val="bg1"/>
                </a:solidFill>
              </a:rPr>
              <a:t>Luke 12:21; I </a:t>
            </a:r>
            <a:r>
              <a:rPr lang="en-CA" dirty="0">
                <a:solidFill>
                  <a:schemeClr val="bg1"/>
                </a:solidFill>
              </a:rPr>
              <a:t>am rich; I have acquired wealth and do not need a thing.’ But </a:t>
            </a:r>
            <a:r>
              <a:rPr lang="en-CA" dirty="0" smtClean="0">
                <a:solidFill>
                  <a:schemeClr val="bg1"/>
                </a:solidFill>
              </a:rPr>
              <a:t>you…you </a:t>
            </a:r>
            <a:r>
              <a:rPr lang="en-CA" dirty="0">
                <a:solidFill>
                  <a:schemeClr val="bg1"/>
                </a:solidFill>
              </a:rPr>
              <a:t>are wretched, pitiful, poor, blind and naked</a:t>
            </a:r>
            <a:r>
              <a:rPr lang="en-CA" dirty="0" smtClean="0">
                <a:solidFill>
                  <a:schemeClr val="bg1"/>
                </a:solidFill>
              </a:rPr>
              <a:t>.</a:t>
            </a:r>
            <a:r>
              <a:rPr lang="en-CA" dirty="0">
                <a:solidFill>
                  <a:schemeClr val="bg1"/>
                </a:solidFill>
              </a:rPr>
              <a:t> Re 3:17 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rgbClr val="FFFF00"/>
                </a:solidFill>
              </a:rPr>
              <a:t>召来神的审判； 为自己积财宝 路加福音</a:t>
            </a:r>
            <a:r>
              <a:rPr lang="en-US" altLang="zh-CN" dirty="0" smtClean="0">
                <a:solidFill>
                  <a:srgbClr val="FFFF00"/>
                </a:solidFill>
              </a:rPr>
              <a:t>12</a:t>
            </a:r>
            <a:r>
              <a:rPr lang="zh-CN" altLang="en-US" dirty="0" smtClean="0">
                <a:solidFill>
                  <a:srgbClr val="FFFF00"/>
                </a:solidFill>
              </a:rPr>
              <a:t>：</a:t>
            </a:r>
            <a:r>
              <a:rPr lang="en-US" altLang="zh-CN" dirty="0" smtClean="0">
                <a:solidFill>
                  <a:srgbClr val="FFFF00"/>
                </a:solidFill>
              </a:rPr>
              <a:t>21</a:t>
            </a:r>
            <a:r>
              <a:rPr lang="zh-CN" altLang="en-US" dirty="0" smtClean="0">
                <a:solidFill>
                  <a:srgbClr val="FFFF00"/>
                </a:solidFill>
              </a:rPr>
              <a:t>； </a:t>
            </a:r>
            <a:r>
              <a:rPr lang="zh-CN" altLang="en-US" dirty="0">
                <a:solidFill>
                  <a:srgbClr val="FFFF00"/>
                </a:solidFill>
              </a:rPr>
              <a:t>你说，我是富足，已经发了财，一样都不缺。却不知道你是那困苦，可怜，贫穷，瞎眼，赤身</a:t>
            </a:r>
            <a:r>
              <a:rPr lang="zh-CN" altLang="en-US" dirty="0" smtClean="0">
                <a:solidFill>
                  <a:srgbClr val="FFFF00"/>
                </a:solidFill>
              </a:rPr>
              <a:t>的     启示录</a:t>
            </a:r>
            <a:r>
              <a:rPr lang="en-US" altLang="zh-CN" dirty="0" smtClean="0">
                <a:solidFill>
                  <a:srgbClr val="FFFF00"/>
                </a:solidFill>
              </a:rPr>
              <a:t>3</a:t>
            </a:r>
            <a:r>
              <a:rPr lang="zh-CN" altLang="en-US" dirty="0" smtClean="0">
                <a:solidFill>
                  <a:srgbClr val="FFFF00"/>
                </a:solidFill>
              </a:rPr>
              <a:t>：</a:t>
            </a:r>
            <a:r>
              <a:rPr lang="en-US" altLang="zh-CN" dirty="0" smtClean="0">
                <a:solidFill>
                  <a:srgbClr val="FFFF00"/>
                </a:solidFill>
              </a:rPr>
              <a:t>17</a:t>
            </a:r>
            <a:endParaRPr lang="en-CA" dirty="0">
              <a:solidFill>
                <a:srgbClr val="FFFF00"/>
              </a:solidFill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70639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59" y="230191"/>
            <a:ext cx="1448596" cy="12142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190133" cy="1325563"/>
          </a:xfrm>
        </p:spPr>
        <p:txBody>
          <a:bodyPr>
            <a:normAutofit/>
          </a:bodyPr>
          <a:lstStyle/>
          <a:p>
            <a:pPr algn="ctr"/>
            <a:r>
              <a:rPr lang="en-CA" sz="4000" b="1" dirty="0">
                <a:solidFill>
                  <a:srgbClr val="0000CC"/>
                </a:solidFill>
                <a:latin typeface="+mn-lt"/>
              </a:rPr>
              <a:t>           </a:t>
            </a:r>
            <a:r>
              <a:rPr lang="en-CA" sz="4000" b="1" dirty="0" smtClean="0">
                <a:solidFill>
                  <a:srgbClr val="0000CC"/>
                </a:solidFill>
                <a:latin typeface="+mn-lt"/>
              </a:rPr>
              <a:t>Vision Ministries Canada </a:t>
            </a:r>
            <a:r>
              <a:rPr lang="en-CA" sz="3600" b="1" dirty="0" smtClean="0">
                <a:solidFill>
                  <a:srgbClr val="0000CC"/>
                </a:solidFill>
                <a:latin typeface="+mn-lt"/>
              </a:rPr>
              <a:t>          </a:t>
            </a:r>
            <a:endParaRPr lang="en-CA" sz="3600" b="1" dirty="0">
              <a:solidFill>
                <a:srgbClr val="0000CC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8131037" cy="4351338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sz="3200" b="1" dirty="0" smtClean="0">
                <a:solidFill>
                  <a:srgbClr val="0000CC"/>
                </a:solidFill>
              </a:rPr>
              <a:t>Helps new churches get started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3200" b="1" dirty="0" smtClean="0">
                <a:solidFill>
                  <a:srgbClr val="0000CC"/>
                </a:solidFill>
              </a:rPr>
              <a:t>Helps leaders of existing churches lead more effectively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3200" b="1" dirty="0" smtClean="0">
                <a:solidFill>
                  <a:srgbClr val="0000CC"/>
                </a:solidFill>
              </a:rPr>
              <a:t>Serves a network of partnering churches – now close to 200 churches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3200" b="1" dirty="0" smtClean="0">
                <a:solidFill>
                  <a:srgbClr val="0000CC"/>
                </a:solidFill>
              </a:rPr>
              <a:t>Encourages </a:t>
            </a:r>
            <a:r>
              <a:rPr lang="en-CA" sz="3200" b="1" dirty="0">
                <a:solidFill>
                  <a:srgbClr val="0000CC"/>
                </a:solidFill>
              </a:rPr>
              <a:t>and </a:t>
            </a:r>
            <a:r>
              <a:rPr lang="en-CA" sz="3200" b="1" dirty="0" smtClean="0">
                <a:solidFill>
                  <a:srgbClr val="0000CC"/>
                </a:solidFill>
              </a:rPr>
              <a:t>helps </a:t>
            </a:r>
            <a:r>
              <a:rPr lang="en-CA" sz="3200" b="1" dirty="0">
                <a:solidFill>
                  <a:srgbClr val="0000CC"/>
                </a:solidFill>
              </a:rPr>
              <a:t>VMC-like networks internationally </a:t>
            </a:r>
            <a:endParaRPr lang="en-CA" sz="3200" b="1" dirty="0" smtClean="0">
              <a:solidFill>
                <a:srgbClr val="0000CC"/>
              </a:solidFill>
            </a:endParaRPr>
          </a:p>
          <a:p>
            <a:endParaRPr lang="en-CA" b="1" dirty="0" smtClean="0">
              <a:solidFill>
                <a:srgbClr val="FF0000"/>
              </a:solidFill>
            </a:endParaRPr>
          </a:p>
          <a:p>
            <a:endParaRPr lang="en-CA" b="1" dirty="0" smtClean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354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6366" y="365128"/>
            <a:ext cx="6288985" cy="1325563"/>
          </a:xfrm>
        </p:spPr>
        <p:txBody>
          <a:bodyPr/>
          <a:lstStyle/>
          <a:p>
            <a:pPr algn="ctr"/>
            <a:endParaRPr lang="en-CA" sz="3600" b="1" dirty="0">
              <a:solidFill>
                <a:srgbClr val="0000CC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b="1" dirty="0" smtClean="0">
                <a:solidFill>
                  <a:srgbClr val="0000CC"/>
                </a:solidFill>
              </a:rPr>
              <a:t>Pastor/Church Leadership gatherings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sz="2800" b="1" dirty="0" smtClean="0">
                <a:solidFill>
                  <a:srgbClr val="0000CC"/>
                </a:solidFill>
              </a:rPr>
              <a:t>Quarterly in 14 geographic regions across Canada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sz="2800" b="1" dirty="0" smtClean="0">
                <a:solidFill>
                  <a:srgbClr val="0000CC"/>
                </a:solidFill>
              </a:rPr>
              <a:t>Annually at our April Thinking </a:t>
            </a:r>
            <a:r>
              <a:rPr lang="en-CA" sz="2800" b="1" dirty="0">
                <a:solidFill>
                  <a:srgbClr val="0000CC"/>
                </a:solidFill>
              </a:rPr>
              <a:t>Shrewdly </a:t>
            </a:r>
            <a:r>
              <a:rPr lang="en-CA" sz="2800" b="1" dirty="0" smtClean="0">
                <a:solidFill>
                  <a:srgbClr val="0000CC"/>
                </a:solidFill>
              </a:rPr>
              <a:t>Consultation</a:t>
            </a:r>
            <a:r>
              <a:rPr lang="en-CA" sz="2800" b="1" dirty="0">
                <a:solidFill>
                  <a:srgbClr val="0000CC"/>
                </a:solidFill>
              </a:rPr>
              <a:t> </a:t>
            </a:r>
            <a:r>
              <a:rPr lang="en-CA" sz="2800" b="1" dirty="0" smtClean="0">
                <a:solidFill>
                  <a:srgbClr val="0000CC"/>
                </a:solidFill>
              </a:rPr>
              <a:t>in Waterloo</a:t>
            </a:r>
            <a:endParaRPr lang="en-CA" sz="2800" b="1" dirty="0">
              <a:solidFill>
                <a:srgbClr val="0000CC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CA" b="1" dirty="0" smtClean="0">
                <a:solidFill>
                  <a:srgbClr val="0000CC"/>
                </a:solidFill>
              </a:rPr>
              <a:t>VMC has a staff of 4 full-time people, 7 part-time people and many volunteers</a:t>
            </a:r>
          </a:p>
          <a:p>
            <a:pPr marL="514350" indent="-514350">
              <a:buFont typeface="+mj-lt"/>
              <a:buAutoNum type="arabicPeriod"/>
            </a:pPr>
            <a:r>
              <a:rPr lang="en-CA" b="1" dirty="0" smtClean="0">
                <a:solidFill>
                  <a:srgbClr val="0000CC"/>
                </a:solidFill>
              </a:rPr>
              <a:t>Newsletter, 3 times per year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23" y="230190"/>
            <a:ext cx="1742857" cy="146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0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96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8862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8650" y="4399721"/>
            <a:ext cx="7886700" cy="1777241"/>
          </a:xfrm>
        </p:spPr>
        <p:txBody>
          <a:bodyPr>
            <a:normAutofit/>
          </a:bodyPr>
          <a:lstStyle/>
          <a:p>
            <a:r>
              <a:rPr lang="en-CA" sz="3200" b="1" dirty="0" smtClean="0">
                <a:solidFill>
                  <a:schemeClr val="bg1"/>
                </a:solidFill>
              </a:rPr>
              <a:t>“The Well”, prayer retreat centre</a:t>
            </a:r>
          </a:p>
          <a:p>
            <a:r>
              <a:rPr lang="en-US" sz="3200" b="1" dirty="0" smtClean="0">
                <a:solidFill>
                  <a:schemeClr val="bg1"/>
                </a:solidFill>
              </a:rPr>
              <a:t>“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井</a:t>
            </a:r>
            <a:r>
              <a:rPr lang="en-US" sz="3200" b="1" dirty="0" smtClean="0">
                <a:solidFill>
                  <a:schemeClr val="bg1"/>
                </a:solidFill>
              </a:rPr>
              <a:t>”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  祷告灵修中心</a:t>
            </a:r>
            <a:endParaRPr lang="en-CA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877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362390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130" y="1709739"/>
            <a:ext cx="4257591" cy="4677809"/>
          </a:xfrm>
        </p:spPr>
        <p:txBody>
          <a:bodyPr>
            <a:normAutofit fontScale="90000"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Goat head soup, </a:t>
            </a:r>
            <a:r>
              <a:rPr lang="zh-CN" altLang="en-US" dirty="0" smtClean="0">
                <a:solidFill>
                  <a:schemeClr val="bg1"/>
                </a:solidFill>
              </a:rPr>
              <a:t>羊头汤</a:t>
            </a:r>
            <a:r>
              <a:rPr lang="en-US" altLang="zh-CN" dirty="0" smtClean="0">
                <a:solidFill>
                  <a:schemeClr val="bg1"/>
                </a:solidFill>
              </a:rPr>
              <a:t/>
            </a:r>
            <a:br>
              <a:rPr lang="en-US" altLang="zh-CN" dirty="0" smtClean="0">
                <a:solidFill>
                  <a:schemeClr val="bg1"/>
                </a:solidFill>
              </a:rPr>
            </a:br>
            <a:r>
              <a:rPr lang="en-CA" dirty="0" smtClean="0">
                <a:solidFill>
                  <a:schemeClr val="bg1"/>
                </a:solidFill>
              </a:rPr>
              <a:t/>
            </a:r>
            <a:br>
              <a:rPr lang="en-CA" dirty="0" smtClean="0">
                <a:solidFill>
                  <a:schemeClr val="bg1"/>
                </a:solidFill>
              </a:rPr>
            </a:br>
            <a:r>
              <a:rPr lang="en-CA" dirty="0" smtClean="0">
                <a:solidFill>
                  <a:schemeClr val="bg1"/>
                </a:solidFill>
              </a:rPr>
              <a:t>the</a:t>
            </a:r>
            <a:br>
              <a:rPr lang="en-CA" dirty="0" smtClean="0">
                <a:solidFill>
                  <a:schemeClr val="bg1"/>
                </a:solidFill>
              </a:rPr>
            </a:br>
            <a:r>
              <a:rPr lang="en-CA" dirty="0" smtClean="0">
                <a:solidFill>
                  <a:schemeClr val="bg1"/>
                </a:solidFill>
              </a:rPr>
              <a:t>“Maasai way”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977"/>
            <a:ext cx="4714130" cy="628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18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5327374"/>
            <a:ext cx="7886700" cy="762277"/>
          </a:xfrm>
        </p:spPr>
        <p:txBody>
          <a:bodyPr>
            <a:normAutofit fontScale="77500" lnSpcReduction="20000"/>
          </a:bodyPr>
          <a:lstStyle/>
          <a:p>
            <a:r>
              <a:rPr lang="en-CA" sz="3200" dirty="0" smtClean="0">
                <a:solidFill>
                  <a:schemeClr val="bg1"/>
                </a:solidFill>
              </a:rPr>
              <a:t>Vision Ministries Kenya task-force and board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Vision</a:t>
            </a:r>
            <a:r>
              <a:rPr lang="zh-CN" altLang="en-US" sz="3200" dirty="0" smtClean="0">
                <a:solidFill>
                  <a:schemeClr val="bg1"/>
                </a:solidFill>
              </a:rPr>
              <a:t>宣教事工在肯尼亚的团队和领袖们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endParaRPr lang="en-US" sz="3200" dirty="0" smtClean="0">
              <a:solidFill>
                <a:schemeClr val="bg1"/>
              </a:solidFill>
            </a:endParaRPr>
          </a:p>
          <a:p>
            <a:endParaRPr lang="en-CA" sz="32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23098" cy="470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804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6592" y="674930"/>
            <a:ext cx="8017565" cy="754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3200" b="1" dirty="0" smtClean="0">
                <a:solidFill>
                  <a:schemeClr val="bg1"/>
                </a:solidFill>
              </a:rPr>
              <a:t>Reason for Hope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 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盼望的理由 （彼得前书）</a:t>
            </a:r>
            <a:endParaRPr lang="en-CA" sz="3200" b="1" dirty="0" smtClean="0">
              <a:solidFill>
                <a:schemeClr val="bg1"/>
              </a:solidFill>
            </a:endParaRPr>
          </a:p>
          <a:p>
            <a:r>
              <a:rPr lang="en-CA" sz="2800" b="1" i="0" u="none" strike="noStrike" baseline="0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CA" sz="2000" b="1" i="0" u="none" strike="noStrike" baseline="0" dirty="0" smtClean="0">
                <a:solidFill>
                  <a:schemeClr val="bg1"/>
                </a:solidFill>
              </a:rPr>
              <a:t>“1 Peter, an apostle of Jesus Christ, </a:t>
            </a:r>
          </a:p>
          <a:p>
            <a:endParaRPr lang="en-CA" sz="2000" b="1" i="0" u="sng" strike="noStrike" baseline="0" dirty="0" smtClean="0">
              <a:solidFill>
                <a:schemeClr val="bg1"/>
              </a:solidFill>
            </a:endParaRPr>
          </a:p>
          <a:p>
            <a:r>
              <a:rPr lang="en-CA" sz="2000" b="1" i="0" strike="noStrike" baseline="0" dirty="0" smtClean="0">
                <a:solidFill>
                  <a:srgbClr val="FFFF00"/>
                </a:solidFill>
              </a:rPr>
              <a:t>To God’s elect/chose ones, </a:t>
            </a:r>
          </a:p>
          <a:p>
            <a:r>
              <a:rPr lang="en-CA" sz="2000" b="1" i="0" strike="noStrike" baseline="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strangers in the world, scattered </a:t>
            </a:r>
            <a:r>
              <a:rPr lang="en-CA" sz="2000" b="1" i="0" u="none" strike="noStrike" baseline="0" dirty="0" smtClean="0">
                <a:solidFill>
                  <a:schemeClr val="bg1"/>
                </a:solidFill>
              </a:rPr>
              <a:t>throughout Pontus, Galatia, Cappadocia, Asia,</a:t>
            </a:r>
            <a:r>
              <a:rPr lang="en-CA" sz="2000" b="1" i="0" u="none" strike="noStrike" dirty="0" smtClean="0">
                <a:solidFill>
                  <a:schemeClr val="bg1"/>
                </a:solidFill>
              </a:rPr>
              <a:t> </a:t>
            </a:r>
            <a:r>
              <a:rPr lang="en-CA" sz="2000" b="1" i="0" u="none" strike="noStrike" baseline="0" dirty="0" smtClean="0">
                <a:solidFill>
                  <a:schemeClr val="bg1"/>
                </a:solidFill>
              </a:rPr>
              <a:t>Bithynia</a:t>
            </a:r>
            <a:r>
              <a:rPr lang="en-CA" sz="2000" b="1" i="0" u="none" strike="noStrike" dirty="0" smtClean="0">
                <a:solidFill>
                  <a:schemeClr val="bg1"/>
                </a:solidFill>
              </a:rPr>
              <a:t> and </a:t>
            </a:r>
            <a:r>
              <a:rPr lang="en-CA" sz="2000" b="1" i="0" u="none" strike="noStrike" dirty="0" smtClean="0">
                <a:solidFill>
                  <a:schemeClr val="bg1"/>
                </a:solidFill>
              </a:rPr>
              <a:t>Waterloo</a:t>
            </a:r>
            <a:endParaRPr lang="en-CA" sz="2000" b="1" i="0" u="none" strike="noStrike" baseline="0" dirty="0" smtClean="0">
              <a:solidFill>
                <a:schemeClr val="bg1"/>
              </a:solidFill>
            </a:endParaRPr>
          </a:p>
          <a:p>
            <a:endParaRPr lang="en-CA" sz="2000" b="1" dirty="0">
              <a:solidFill>
                <a:schemeClr val="bg1"/>
              </a:solidFill>
            </a:endParaRPr>
          </a:p>
          <a:p>
            <a:pPr marL="514350" indent="-514350">
              <a:buAutoNum type="arabicPlain" startAt="2"/>
            </a:pPr>
            <a:r>
              <a:rPr lang="en-CA" sz="2000" b="1" i="0" u="none" strike="noStrike" baseline="0" dirty="0" smtClean="0">
                <a:solidFill>
                  <a:schemeClr val="bg1"/>
                </a:solidFill>
              </a:rPr>
              <a:t>who have been</a:t>
            </a:r>
            <a:r>
              <a:rPr lang="en-CA" sz="2000" b="1" i="0" u="none" strike="noStrike" baseline="0" dirty="0" smtClean="0">
                <a:solidFill>
                  <a:srgbClr val="FFFF00"/>
                </a:solidFill>
              </a:rPr>
              <a:t> chosen</a:t>
            </a:r>
            <a:r>
              <a:rPr lang="en-CA" sz="2000" b="1" i="0" u="none" strike="noStrike" baseline="0" dirty="0" smtClean="0">
                <a:solidFill>
                  <a:schemeClr val="bg1"/>
                </a:solidFill>
              </a:rPr>
              <a:t> according to the foreknowledge of God the Father, through the </a:t>
            </a:r>
            <a:r>
              <a:rPr lang="en-CA" sz="2000" b="1" i="0" u="none" strike="noStrike" baseline="0" dirty="0" smtClean="0">
                <a:solidFill>
                  <a:srgbClr val="FFFF00"/>
                </a:solidFill>
              </a:rPr>
              <a:t>sanctifying work </a:t>
            </a:r>
            <a:r>
              <a:rPr lang="en-CA" sz="2000" b="1" i="0" u="none" strike="noStrike" baseline="0" dirty="0" smtClean="0">
                <a:solidFill>
                  <a:schemeClr val="bg1"/>
                </a:solidFill>
              </a:rPr>
              <a:t>of the Spirit, </a:t>
            </a:r>
            <a:r>
              <a:rPr lang="en-CA" sz="2000" b="1" i="0" u="none" strike="noStrike" baseline="0" dirty="0" smtClean="0">
                <a:solidFill>
                  <a:srgbClr val="FFFF00"/>
                </a:solidFill>
              </a:rPr>
              <a:t>for obedience </a:t>
            </a:r>
            <a:r>
              <a:rPr lang="en-CA" sz="2000" b="1" i="0" u="none" strike="noStrike" baseline="0" dirty="0" smtClean="0">
                <a:solidFill>
                  <a:schemeClr val="bg1"/>
                </a:solidFill>
              </a:rPr>
              <a:t>to Jesus Christ </a:t>
            </a:r>
            <a:r>
              <a:rPr lang="en-CA" sz="2000" b="1" i="0" u="none" strike="noStrike" baseline="0" dirty="0" smtClean="0">
                <a:solidFill>
                  <a:srgbClr val="FFFF00"/>
                </a:solidFill>
              </a:rPr>
              <a:t>and sprinkling </a:t>
            </a:r>
            <a:r>
              <a:rPr lang="en-CA" sz="2000" b="1" i="0" u="none" strike="noStrike" baseline="0" dirty="0" smtClean="0">
                <a:solidFill>
                  <a:schemeClr val="bg1"/>
                </a:solidFill>
              </a:rPr>
              <a:t>by his blood: </a:t>
            </a:r>
            <a:r>
              <a:rPr lang="en-CA" sz="2000" b="1" i="0" u="none" strike="noStrike" baseline="0" dirty="0" smtClean="0">
                <a:solidFill>
                  <a:srgbClr val="FFFF00"/>
                </a:solidFill>
              </a:rPr>
              <a:t>Grace and peace </a:t>
            </a:r>
            <a:r>
              <a:rPr lang="en-CA" sz="2000" b="1" i="0" u="none" strike="noStrike" baseline="0" dirty="0" smtClean="0">
                <a:solidFill>
                  <a:schemeClr val="bg1"/>
                </a:solidFill>
              </a:rPr>
              <a:t>be yours in abundance.”</a:t>
            </a:r>
          </a:p>
          <a:p>
            <a:pPr marL="514350" indent="-514350">
              <a:buAutoNum type="arabicPlain" startAt="2"/>
            </a:pPr>
            <a:endParaRPr lang="en-CA" sz="1200" b="1" i="0" u="none" strike="noStrike" baseline="0" dirty="0" smtClean="0">
              <a:solidFill>
                <a:schemeClr val="bg1"/>
              </a:solidFill>
            </a:endParaRPr>
          </a:p>
          <a:p>
            <a:r>
              <a:rPr lang="en-US" altLang="zh-CN" sz="2400" b="1" dirty="0" smtClean="0">
                <a:solidFill>
                  <a:schemeClr val="bg1"/>
                </a:solidFill>
              </a:rPr>
              <a:t>1:1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 耶 </a:t>
            </a:r>
            <a:r>
              <a:rPr lang="zh-CN" altLang="en-US" sz="2400" b="1" dirty="0">
                <a:solidFill>
                  <a:schemeClr val="bg1"/>
                </a:solidFill>
              </a:rPr>
              <a:t>稣 基 督 的 使 徒 彼 得 ， 写 信 给 那 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分 散</a:t>
            </a:r>
            <a:r>
              <a:rPr lang="zh-CN" altLang="en-US" sz="2400" b="1" dirty="0">
                <a:solidFill>
                  <a:schemeClr val="bg1"/>
                </a:solidFill>
              </a:rPr>
              <a:t> 在 本 都 ， 加 拉 太 ， 加 帕 多 家 ， 亚 西 亚 ， 庇 推 尼 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寄 居</a:t>
            </a:r>
            <a:r>
              <a:rPr lang="zh-CN" altLang="en-US" sz="2400" b="1" dirty="0">
                <a:solidFill>
                  <a:schemeClr val="bg1"/>
                </a:solidFill>
              </a:rPr>
              <a:t> 的 。</a:t>
            </a:r>
          </a:p>
          <a:p>
            <a:r>
              <a:rPr lang="en-US" altLang="zh-CN" sz="2400" b="1" dirty="0" smtClean="0">
                <a:solidFill>
                  <a:schemeClr val="bg1"/>
                </a:solidFill>
              </a:rPr>
              <a:t>1:2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 就 </a:t>
            </a:r>
            <a:r>
              <a:rPr lang="zh-CN" altLang="en-US" sz="2400" b="1" dirty="0">
                <a:solidFill>
                  <a:schemeClr val="bg1"/>
                </a:solidFill>
              </a:rPr>
              <a:t>是 照 父 神 的 先 见 </a:t>
            </a:r>
            <a:r>
              <a:rPr lang="zh-CN" altLang="en-US" sz="2400" b="1" dirty="0">
                <a:solidFill>
                  <a:srgbClr val="FFFF00"/>
                </a:solidFill>
              </a:rPr>
              <a:t>被 拣 选 </a:t>
            </a:r>
            <a:r>
              <a:rPr lang="zh-CN" altLang="en-US" sz="2400" b="1" dirty="0">
                <a:solidFill>
                  <a:schemeClr val="bg1"/>
                </a:solidFill>
              </a:rPr>
              <a:t>， 借 着 圣 灵 得 成 </a:t>
            </a:r>
            <a:r>
              <a:rPr lang="zh-CN" altLang="en-US" sz="2400" b="1" dirty="0">
                <a:solidFill>
                  <a:srgbClr val="FFFF00"/>
                </a:solidFill>
              </a:rPr>
              <a:t>圣 洁 </a:t>
            </a:r>
            <a:r>
              <a:rPr lang="zh-CN" altLang="en-US" sz="2400" b="1" dirty="0">
                <a:solidFill>
                  <a:schemeClr val="bg1"/>
                </a:solidFill>
              </a:rPr>
              <a:t>， 以 致 </a:t>
            </a:r>
            <a:r>
              <a:rPr lang="zh-CN" altLang="en-US" sz="2400" b="1" dirty="0">
                <a:solidFill>
                  <a:srgbClr val="FFFF00"/>
                </a:solidFill>
              </a:rPr>
              <a:t>顺 服</a:t>
            </a:r>
            <a:r>
              <a:rPr lang="zh-CN" altLang="en-US" sz="2400" b="1" dirty="0">
                <a:solidFill>
                  <a:schemeClr val="bg1"/>
                </a:solidFill>
              </a:rPr>
              <a:t> 耶 稣 基 督 ， 又 蒙 他 血 所 </a:t>
            </a:r>
            <a:r>
              <a:rPr lang="zh-CN" altLang="en-US" sz="2400" b="1" dirty="0">
                <a:solidFill>
                  <a:srgbClr val="FFFF00"/>
                </a:solidFill>
              </a:rPr>
              <a:t>洒</a:t>
            </a:r>
            <a:r>
              <a:rPr lang="zh-CN" altLang="en-US" sz="2400" b="1" dirty="0">
                <a:solidFill>
                  <a:schemeClr val="bg1"/>
                </a:solidFill>
              </a:rPr>
              <a:t> 的 人 。 愿 </a:t>
            </a:r>
            <a:r>
              <a:rPr lang="zh-CN" altLang="en-US" sz="2400" b="1" dirty="0">
                <a:solidFill>
                  <a:srgbClr val="FFFF00"/>
                </a:solidFill>
              </a:rPr>
              <a:t>恩 惠 平 安 </a:t>
            </a:r>
            <a:r>
              <a:rPr lang="zh-CN" altLang="en-US" sz="2400" b="1" dirty="0">
                <a:solidFill>
                  <a:schemeClr val="bg1"/>
                </a:solidFill>
              </a:rPr>
              <a:t>， 多 多 地 加 给 你 们 。</a:t>
            </a:r>
            <a:endParaRPr lang="en-US" sz="2800" b="1" dirty="0" smtClean="0">
              <a:solidFill>
                <a:schemeClr val="bg1"/>
              </a:solidFill>
            </a:endParaRPr>
          </a:p>
          <a:p>
            <a:endParaRPr lang="en-US" sz="2800" b="1" dirty="0">
              <a:solidFill>
                <a:schemeClr val="bg1"/>
              </a:solidFill>
            </a:endParaRPr>
          </a:p>
          <a:p>
            <a:pPr marL="514350" indent="-514350">
              <a:buAutoNum type="arabicPlain" startAt="2"/>
            </a:pPr>
            <a:endParaRPr lang="en-CA" sz="2800" b="1" i="0" u="none" strike="noStrike" baseline="0" dirty="0" smtClean="0">
              <a:solidFill>
                <a:schemeClr val="bg1"/>
              </a:solidFill>
            </a:endParaRPr>
          </a:p>
          <a:p>
            <a:endParaRPr lang="en-CA" b="0" i="0" u="none" strike="noStrike" baseline="0" dirty="0" smtClean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endParaRPr lang="en-CA" b="0" i="0" u="none" strike="noStrike" baseline="0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437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328</TotalTime>
  <Words>1150</Words>
  <Application>Microsoft Office PowerPoint</Application>
  <PresentationFormat>On-screen Show (4:3)</PresentationFormat>
  <Paragraphs>58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Office Theme</vt:lpstr>
      <vt:lpstr>1_Office Theme</vt:lpstr>
      <vt:lpstr>Vision Ministries Canada 1992 - 2018 www.vision-ministries.org 145 Lincoln Rd, Waterloo,  ON </vt:lpstr>
      <vt:lpstr>           Vision Ministries Canada           </vt:lpstr>
      <vt:lpstr>PowerPoint Presentation</vt:lpstr>
      <vt:lpstr>PowerPoint Presentation</vt:lpstr>
      <vt:lpstr>PowerPoint Presentation</vt:lpstr>
      <vt:lpstr>PowerPoint Presentation</vt:lpstr>
      <vt:lpstr>Goat head soup, 羊头汤  the “Maasai way”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Wealth or Plenty can be Dangerous too  为什么财富和满足也会是危险的  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Living Hope</dc:title>
  <dc:creator>Gord Martin</dc:creator>
  <cp:lastModifiedBy>LRC Sound Booth</cp:lastModifiedBy>
  <cp:revision>51</cp:revision>
  <dcterms:created xsi:type="dcterms:W3CDTF">2018-03-09T17:01:20Z</dcterms:created>
  <dcterms:modified xsi:type="dcterms:W3CDTF">2018-03-25T14:01:52Z</dcterms:modified>
</cp:coreProperties>
</file>